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59" r:id="rId4"/>
    <p:sldId id="267" r:id="rId5"/>
    <p:sldId id="261" r:id="rId6"/>
    <p:sldId id="262" r:id="rId7"/>
    <p:sldId id="263" r:id="rId8"/>
    <p:sldId id="264" r:id="rId9"/>
    <p:sldId id="265" r:id="rId10"/>
    <p:sldId id="268"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4337" autoAdjust="0"/>
  </p:normalViewPr>
  <p:slideViewPr>
    <p:cSldViewPr>
      <p:cViewPr varScale="1">
        <p:scale>
          <a:sx n="45" d="100"/>
          <a:sy n="45" d="100"/>
        </p:scale>
        <p:origin x="-2106" y="-108"/>
      </p:cViewPr>
      <p:guideLst>
        <p:guide orient="horz" pos="2160"/>
        <p:guide pos="2880"/>
      </p:guideLst>
    </p:cSldViewPr>
  </p:slideViewPr>
  <p:outlineViewPr>
    <p:cViewPr>
      <p:scale>
        <a:sx n="33" d="100"/>
        <a:sy n="33" d="100"/>
      </p:scale>
      <p:origin x="0" y="300"/>
    </p:cViewPr>
  </p:outlineViewPr>
  <p:notesTextViewPr>
    <p:cViewPr>
      <p:scale>
        <a:sx n="100" d="100"/>
        <a:sy n="100" d="100"/>
      </p:scale>
      <p:origin x="0" y="18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9EB67A-7A17-4F1B-BB3C-DAA967372DF3}" type="datetimeFigureOut">
              <a:rPr lang="en-US" smtClean="0"/>
              <a:pPr/>
              <a:t>3/17/2011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00C5C7-FBFE-4AD7-A6A0-E7FB5E18277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38F711-CB6A-4F48-B344-E7B51DAC612F}" type="datetimeFigureOut">
              <a:rPr lang="en-US" smtClean="0"/>
              <a:pPr/>
              <a:t>3/17/2011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1EE62-82C6-442A-81A9-5392DFC3CA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Arial" pitchFamily="34" charset="0"/>
              <a:buChar char="•"/>
            </a:pPr>
            <a:r>
              <a:rPr lang="en-US" dirty="0" smtClean="0"/>
              <a:t>Language</a:t>
            </a:r>
            <a:r>
              <a:rPr lang="en-US" baseline="0" dirty="0" smtClean="0"/>
              <a:t> – expressing ourselves audibly – is an integral part of our lives. We do not live our lives without some form of language.</a:t>
            </a:r>
          </a:p>
          <a:p>
            <a:pPr>
              <a:spcBef>
                <a:spcPct val="0"/>
              </a:spcBef>
              <a:buFont typeface="Arial" pitchFamily="34" charset="0"/>
              <a:buChar char="•"/>
            </a:pPr>
            <a:r>
              <a:rPr lang="en-US" baseline="0" dirty="0" smtClean="0"/>
              <a:t>In many ways, you could say that language is part of our nature – that we are compelled to communicate and express ourselves.</a:t>
            </a:r>
          </a:p>
          <a:p>
            <a:pPr>
              <a:spcBef>
                <a:spcPct val="0"/>
              </a:spcBef>
              <a:buFont typeface="Arial" pitchFamily="34" charset="0"/>
              <a:buChar char="•"/>
            </a:pPr>
            <a:r>
              <a:rPr lang="en-US" baseline="0" dirty="0" smtClean="0"/>
              <a:t>Apart from the use of language in Scripture itself, language appears as a “character” in the Bible in a few ways.</a:t>
            </a:r>
          </a:p>
          <a:p>
            <a:pPr>
              <a:spcBef>
                <a:spcPct val="0"/>
              </a:spcBef>
              <a:buFont typeface="Arial" pitchFamily="34" charset="0"/>
              <a:buChar char="•"/>
            </a:pPr>
            <a:r>
              <a:rPr lang="en-US" baseline="0" dirty="0" smtClean="0"/>
              <a:t>I want to highlight for you some of the interconnected moments in God’s history with creation and with humans where language takes a prominent role.</a:t>
            </a:r>
          </a:p>
          <a:p>
            <a:pPr>
              <a:spcBef>
                <a:spcPct val="0"/>
              </a:spcBef>
              <a:buFont typeface="Arial" pitchFamily="34" charset="0"/>
              <a:buChar char="•"/>
            </a:pPr>
            <a:r>
              <a:rPr lang="en-US" baseline="0" dirty="0" smtClean="0"/>
              <a:t>My hope is that you will grasp a few aspects of “the big picture” that will enrich your worship and enjoyment of God and Scripture.</a:t>
            </a:r>
          </a:p>
          <a:p>
            <a:pPr>
              <a:spcBef>
                <a:spcPct val="0"/>
              </a:spcBef>
              <a:buFont typeface="Arial" pitchFamily="34" charset="0"/>
              <a:buChar char="•"/>
            </a:pPr>
            <a:endParaRPr lang="en-US" baseline="0" dirty="0" smtClean="0"/>
          </a:p>
          <a:p>
            <a:pPr>
              <a:spcBef>
                <a:spcPct val="0"/>
              </a:spcBef>
              <a:buFont typeface="Arial" pitchFamily="34" charset="0"/>
              <a:buNone/>
            </a:pPr>
            <a:r>
              <a:rPr lang="en-US" baseline="0" dirty="0" smtClean="0"/>
              <a:t>Caveats</a:t>
            </a:r>
            <a:r>
              <a:rPr lang="en-US" baseline="0" dirty="0" smtClean="0"/>
              <a:t>!</a:t>
            </a:r>
            <a:endParaRPr lang="en-US" baseline="0" dirty="0" smtClean="0"/>
          </a:p>
          <a:p>
            <a:pPr>
              <a:spcBef>
                <a:spcPct val="0"/>
              </a:spcBef>
              <a:buFont typeface="Arial" pitchFamily="34" charset="0"/>
              <a:buChar char="•"/>
            </a:pPr>
            <a:r>
              <a:rPr lang="en-US" baseline="0" dirty="0" smtClean="0"/>
              <a:t>I’m not a theologian, so I will grant from the start that I may be missing pieces of the equation that would change my points here.</a:t>
            </a:r>
          </a:p>
          <a:p>
            <a:pPr>
              <a:spcBef>
                <a:spcPct val="0"/>
              </a:spcBef>
              <a:buFont typeface="Arial" pitchFamily="34" charset="0"/>
              <a:buChar char="•"/>
            </a:pPr>
            <a:r>
              <a:rPr lang="en-US" baseline="0" dirty="0" smtClean="0"/>
              <a:t>I’m not trained in Biblical languages, so I’ll also grant that there may be nuances of those languages that would also change my ideas.</a:t>
            </a:r>
          </a:p>
          <a:p>
            <a:pPr>
              <a:spcBef>
                <a:spcPct val="0"/>
              </a:spcBef>
              <a:buFont typeface="Arial" pitchFamily="34" charset="0"/>
              <a:buChar char="•"/>
            </a:pPr>
            <a:r>
              <a:rPr lang="en-US" baseline="0" dirty="0" smtClean="0"/>
              <a:t>I don’t want this to be a “heady” thing – I want you to “get it”, so I’m happy to </a:t>
            </a:r>
            <a:r>
              <a:rPr lang="en-US" baseline="0" dirty="0" smtClean="0"/>
              <a:t>answer your </a:t>
            </a:r>
            <a:r>
              <a:rPr lang="en-US" baseline="0" dirty="0" smtClean="0"/>
              <a:t>questions or </a:t>
            </a:r>
            <a:r>
              <a:rPr lang="en-US" baseline="0" dirty="0" smtClean="0"/>
              <a:t>discuss your thoughts.</a:t>
            </a: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6FC183-DCB2-4E15-8D6C-E441AF488BCC}"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Notes:</a:t>
            </a:r>
          </a:p>
          <a:p>
            <a:pPr>
              <a:spcBef>
                <a:spcPct val="0"/>
              </a:spcBef>
              <a:buFont typeface="Arial" pitchFamily="34" charset="0"/>
              <a:buChar char="•"/>
            </a:pPr>
            <a:r>
              <a:rPr lang="en-US" dirty="0" smtClean="0"/>
              <a:t>We</a:t>
            </a:r>
            <a:r>
              <a:rPr lang="en-US" baseline="0" dirty="0" smtClean="0"/>
              <a:t> have evidence of only </a:t>
            </a:r>
            <a:r>
              <a:rPr lang="en-US" i="1" baseline="0" dirty="0" smtClean="0"/>
              <a:t>one</a:t>
            </a:r>
            <a:r>
              <a:rPr lang="en-US" i="0" baseline="0" dirty="0" smtClean="0"/>
              <a:t> instance in which the new apostles demonstrate an ability to speak other languages without any effort of their own – God filled them with His Spirit.</a:t>
            </a:r>
          </a:p>
          <a:p>
            <a:pPr>
              <a:spcBef>
                <a:spcPct val="0"/>
              </a:spcBef>
              <a:buFont typeface="Arial" pitchFamily="34" charset="0"/>
              <a:buChar char="•"/>
            </a:pPr>
            <a:r>
              <a:rPr lang="en-US" i="0" baseline="0" dirty="0" smtClean="0"/>
              <a:t>At the same time God authenticated the apostles’ authority and message, He also confirmed the scope of their mission – to take this message to all people and languages.</a:t>
            </a:r>
          </a:p>
          <a:p>
            <a:pPr>
              <a:spcBef>
                <a:spcPct val="0"/>
              </a:spcBef>
              <a:buFont typeface="Arial" pitchFamily="34" charset="0"/>
              <a:buChar char="•"/>
            </a:pPr>
            <a:r>
              <a:rPr lang="en-US" i="0" baseline="0" dirty="0" smtClean="0"/>
              <a:t>It is not in a language, or in a place, or any other aspect of human life and relationship that we will be reconciled to each other.</a:t>
            </a:r>
          </a:p>
          <a:p>
            <a:pPr>
              <a:spcBef>
                <a:spcPct val="0"/>
              </a:spcBef>
              <a:buFont typeface="Arial" pitchFamily="34" charset="0"/>
              <a:buChar char="•"/>
            </a:pPr>
            <a:r>
              <a:rPr lang="en-US" i="0" baseline="0" dirty="0" smtClean="0"/>
              <a:t>We will only be reconciled to each other through being reconciled to God through Jesus Christ, the Word of God.</a:t>
            </a:r>
          </a:p>
          <a:p>
            <a:pPr marL="0" marR="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i="0" baseline="0" dirty="0" smtClean="0"/>
              <a:t>In the end, human language takes a back seat to the more important matter of the glory of God. The division has been overcome, and we can get on with bigger and better things!</a:t>
            </a:r>
          </a:p>
          <a:p>
            <a:pPr>
              <a:spcBef>
                <a:spcPct val="0"/>
              </a:spcBef>
              <a:buFont typeface="Arial" pitchFamily="34" charset="0"/>
              <a:buChar char="•"/>
            </a:pPr>
            <a:r>
              <a:rPr lang="en-US" i="0" baseline="0" dirty="0" smtClean="0"/>
              <a:t>As we ponder the cross and the empty tomb, as we devote ourselves to Jesus our redeemer – and at the same time consider all that is going on around us in this world – we must remember that the power to bring any amount of redemption, reconciliation, and renewal to this world comes only through God, who prepared all of this from the beginning in His acts of creation.</a:t>
            </a:r>
            <a:endParaRPr lang="en-US" dirty="0" smtClean="0"/>
          </a:p>
          <a:p>
            <a:pPr>
              <a:spcBef>
                <a:spcPct val="0"/>
              </a:spcBef>
            </a:pPr>
            <a:endParaRPr lang="en-US" dirty="0" smtClean="0"/>
          </a:p>
          <a:p>
            <a:pPr>
              <a:spcBef>
                <a:spcPct val="0"/>
              </a:spcBef>
            </a:pPr>
            <a:r>
              <a:rPr lang="en-US" dirty="0" smtClean="0"/>
              <a:t>References:</a:t>
            </a:r>
          </a:p>
          <a:p>
            <a:pPr marL="228600" indent="-228600">
              <a:spcBef>
                <a:spcPct val="0"/>
              </a:spcBef>
              <a:buFont typeface="+mj-lt"/>
              <a:buAutoNum type="arabicPeriod"/>
            </a:pPr>
            <a:r>
              <a:rPr lang="en-US" dirty="0" smtClean="0"/>
              <a:t>Acts 2:5-6</a:t>
            </a:r>
          </a:p>
          <a:p>
            <a:pPr marL="228600" indent="-228600">
              <a:spcBef>
                <a:spcPct val="0"/>
              </a:spcBef>
              <a:buFont typeface="+mj-lt"/>
              <a:buAutoNum type="arabicPeriod"/>
            </a:pPr>
            <a:r>
              <a:rPr lang="en-US" dirty="0" smtClean="0"/>
              <a:t>Revelation 7:9</a:t>
            </a:r>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355C1A-82D9-44AB-8C22-78F468D8660F}"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3A11D8-1AD3-4665-ABFE-DF8F132FD4C1}" type="slidenum">
              <a:rPr lang="en-US"/>
              <a:pPr fontAlgn="base">
                <a:spcBef>
                  <a:spcPct val="0"/>
                </a:spcBef>
                <a:spcAft>
                  <a:spcPct val="0"/>
                </a:spcAft>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Arial" pitchFamily="34" charset="0"/>
              <a:buChar char="•"/>
            </a:pPr>
            <a:r>
              <a:rPr lang="en-US" dirty="0" smtClean="0"/>
              <a:t>God alone is</a:t>
            </a:r>
            <a:r>
              <a:rPr lang="en-US" baseline="0" dirty="0" smtClean="0"/>
              <a:t> able </a:t>
            </a:r>
            <a:r>
              <a:rPr lang="en-US" dirty="0" smtClean="0"/>
              <a:t>to create through speaking.</a:t>
            </a:r>
          </a:p>
          <a:p>
            <a:pPr>
              <a:spcBef>
                <a:spcPct val="0"/>
              </a:spcBef>
              <a:buFont typeface="Arial" pitchFamily="34" charset="0"/>
              <a:buChar char="•"/>
            </a:pPr>
            <a:r>
              <a:rPr lang="en-US" dirty="0" smtClean="0"/>
              <a:t>Humans </a:t>
            </a:r>
            <a:r>
              <a:rPr lang="en-US" dirty="0" smtClean="0"/>
              <a:t>are able to use</a:t>
            </a:r>
            <a:r>
              <a:rPr lang="en-US" baseline="0" dirty="0" smtClean="0"/>
              <a:t> language to </a:t>
            </a:r>
            <a:r>
              <a:rPr lang="en-US" dirty="0" smtClean="0"/>
              <a:t>identify</a:t>
            </a:r>
            <a:r>
              <a:rPr lang="en-US" baseline="0" dirty="0" smtClean="0"/>
              <a:t> or describe that which has </a:t>
            </a:r>
            <a:r>
              <a:rPr lang="en-US" i="1" baseline="0" dirty="0" smtClean="0"/>
              <a:t>already been made</a:t>
            </a:r>
            <a:r>
              <a:rPr lang="en-US" baseline="0" dirty="0" smtClean="0"/>
              <a:t>.</a:t>
            </a:r>
          </a:p>
          <a:p>
            <a:pPr marL="457200" marR="0" lvl="1"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baseline="0" dirty="0" smtClean="0"/>
              <a:t>We cannot speak and bring something into being. Even the most thoughtful and eloquent expression of an idea, </a:t>
            </a:r>
            <a:r>
              <a:rPr lang="en-US" baseline="0" dirty="0" smtClean="0"/>
              <a:t>evoking powerful </a:t>
            </a:r>
            <a:r>
              <a:rPr lang="en-US" baseline="0" dirty="0" smtClean="0"/>
              <a:t>imagery in the mind of the listener, cannot cause that idea to suddenly “be”.</a:t>
            </a:r>
          </a:p>
          <a:p>
            <a:pPr marL="457200" marR="0" lvl="1"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baseline="0" dirty="0" smtClean="0"/>
              <a:t>We humans can make, but we cannot make something from nothing.</a:t>
            </a:r>
          </a:p>
          <a:p>
            <a:pPr>
              <a:spcBef>
                <a:spcPct val="0"/>
              </a:spcBef>
              <a:buFont typeface="Arial" pitchFamily="34" charset="0"/>
              <a:buChar char="•"/>
            </a:pPr>
            <a:r>
              <a:rPr lang="en-US" baseline="0" dirty="0" smtClean="0"/>
              <a:t>Bringing the animals to Adam was part of the process of finding a “helper” from him. God was looking for some </a:t>
            </a:r>
            <a:r>
              <a:rPr lang="en-US" baseline="0" dirty="0" smtClean="0"/>
              <a:t>indication in the </a:t>
            </a:r>
            <a:r>
              <a:rPr lang="en-US" baseline="0" dirty="0" smtClean="0"/>
              <a:t>name of a </a:t>
            </a:r>
            <a:r>
              <a:rPr lang="en-US" baseline="0" dirty="0" smtClean="0"/>
              <a:t>thing </a:t>
            </a:r>
            <a:r>
              <a:rPr lang="en-US" baseline="0" dirty="0" smtClean="0"/>
              <a:t>that what </a:t>
            </a:r>
            <a:r>
              <a:rPr lang="en-US" baseline="0" dirty="0" smtClean="0"/>
              <a:t>He </a:t>
            </a:r>
            <a:r>
              <a:rPr lang="en-US" baseline="0" dirty="0" smtClean="0"/>
              <a:t>created was a good match for the man.</a:t>
            </a:r>
          </a:p>
          <a:p>
            <a:pPr>
              <a:spcBef>
                <a:spcPct val="0"/>
              </a:spcBef>
              <a:buFont typeface="Arial" pitchFamily="34" charset="0"/>
              <a:buChar char="•"/>
            </a:pPr>
            <a:r>
              <a:rPr lang="en-US" baseline="0" dirty="0" smtClean="0"/>
              <a:t>The man recognized that the woman was like him, and had come from him, and he named her accordingly.</a:t>
            </a:r>
          </a:p>
          <a:p>
            <a:pPr>
              <a:spcBef>
                <a:spcPct val="0"/>
              </a:spcBef>
              <a:buFont typeface="Arial" pitchFamily="34" charset="0"/>
              <a:buNone/>
            </a:pPr>
            <a:endParaRPr lang="en-US" baseline="0" dirty="0" smtClean="0"/>
          </a:p>
          <a:p>
            <a:pPr>
              <a:spcBef>
                <a:spcPct val="0"/>
              </a:spcBef>
              <a:buFont typeface="Arial" pitchFamily="34" charset="0"/>
              <a:buNone/>
            </a:pPr>
            <a:r>
              <a:rPr lang="en-US" baseline="0" dirty="0" smtClean="0"/>
              <a:t>References:</a:t>
            </a:r>
          </a:p>
          <a:p>
            <a:pPr marL="228600" indent="-228600">
              <a:spcBef>
                <a:spcPct val="0"/>
              </a:spcBef>
              <a:buFont typeface="+mj-lt"/>
              <a:buAutoNum type="arabicPeriod"/>
            </a:pPr>
            <a:r>
              <a:rPr lang="en-US" dirty="0" smtClean="0"/>
              <a:t>Genesis</a:t>
            </a:r>
            <a:r>
              <a:rPr lang="en-US" baseline="0" dirty="0" smtClean="0"/>
              <a:t> 1:3-25</a:t>
            </a:r>
          </a:p>
          <a:p>
            <a:pPr marL="228600" indent="-228600">
              <a:spcBef>
                <a:spcPct val="0"/>
              </a:spcBef>
              <a:buFont typeface="+mj-lt"/>
              <a:buAutoNum type="arabicPeriod"/>
            </a:pPr>
            <a:r>
              <a:rPr lang="en-US" baseline="0" dirty="0" smtClean="0"/>
              <a:t>Psalm 33:6</a:t>
            </a:r>
          </a:p>
          <a:p>
            <a:pPr marL="228600" indent="-228600">
              <a:spcBef>
                <a:spcPct val="0"/>
              </a:spcBef>
              <a:buFont typeface="+mj-lt"/>
              <a:buAutoNum type="arabicPeriod"/>
            </a:pPr>
            <a:r>
              <a:rPr lang="en-US" baseline="0" dirty="0" smtClean="0"/>
              <a:t>Genesis 2:19</a:t>
            </a: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4F8E44-15FD-4261-8C09-005635FA6708}"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Arial" pitchFamily="34" charset="0"/>
              <a:buNone/>
            </a:pPr>
            <a:r>
              <a:rPr lang="en-US" dirty="0" smtClean="0"/>
              <a:t>Notes:</a:t>
            </a:r>
          </a:p>
          <a:p>
            <a:pPr>
              <a:spcBef>
                <a:spcPct val="0"/>
              </a:spcBef>
              <a:buFont typeface="Arial" pitchFamily="34" charset="0"/>
              <a:buChar char="•"/>
            </a:pPr>
            <a:r>
              <a:rPr lang="en-US" dirty="0" smtClean="0"/>
              <a:t>John gives us a glimpse here of Jesus long before He was ever</a:t>
            </a:r>
            <a:r>
              <a:rPr lang="en-US" baseline="0" dirty="0" smtClean="0"/>
              <a:t> known by that name and in that form.</a:t>
            </a:r>
          </a:p>
          <a:p>
            <a:pPr algn="l">
              <a:spcBef>
                <a:spcPct val="0"/>
              </a:spcBef>
              <a:buFont typeface="Arial" pitchFamily="34" charset="0"/>
              <a:buChar char="•"/>
            </a:pPr>
            <a:r>
              <a:rPr lang="en-US" baseline="0" dirty="0" smtClean="0"/>
              <a:t>We also learn that, for God at least, there is much more to speaking than the communication of thoughts, ideas, and commands. It’s Him with shape and form in our world. The Word of God is truly </a:t>
            </a:r>
            <a:r>
              <a:rPr lang="en-US" i="1" baseline="0" dirty="0" smtClean="0"/>
              <a:t>Immanuel</a:t>
            </a:r>
            <a:r>
              <a:rPr lang="en-US" i="0" baseline="0" dirty="0" smtClean="0"/>
              <a:t>, “God with us”.</a:t>
            </a:r>
          </a:p>
          <a:p>
            <a:pPr algn="l">
              <a:spcBef>
                <a:spcPct val="0"/>
              </a:spcBef>
              <a:buFont typeface="Arial" pitchFamily="34" charset="0"/>
              <a:buChar char="•"/>
            </a:pPr>
            <a:r>
              <a:rPr lang="en-US" i="0" baseline="0" dirty="0" smtClean="0"/>
              <a:t>Note that God did </a:t>
            </a:r>
            <a:r>
              <a:rPr lang="en-US" i="1" baseline="0" dirty="0" smtClean="0"/>
              <a:t>not</a:t>
            </a:r>
            <a:r>
              <a:rPr lang="en-US" i="0" baseline="0" dirty="0" smtClean="0"/>
              <a:t> speak humans into being. We were “formed” from the stuff of the earth and had life breathed into us. (Genesis 2:7)</a:t>
            </a:r>
          </a:p>
          <a:p>
            <a:pPr lvl="1" algn="l">
              <a:spcBef>
                <a:spcPct val="0"/>
              </a:spcBef>
              <a:buFont typeface="Arial" pitchFamily="34" charset="0"/>
              <a:buChar char="•"/>
            </a:pPr>
            <a:r>
              <a:rPr lang="en-US" i="0" baseline="0" dirty="0" smtClean="0"/>
              <a:t>The first woman was created from the stuff of the first man – neither was made from nothing.</a:t>
            </a:r>
          </a:p>
          <a:p>
            <a:pPr lvl="1" algn="l">
              <a:spcBef>
                <a:spcPct val="0"/>
              </a:spcBef>
              <a:buFont typeface="Arial" pitchFamily="34" charset="0"/>
              <a:buChar char="•"/>
            </a:pPr>
            <a:r>
              <a:rPr lang="en-US" i="0" baseline="0" dirty="0" smtClean="0"/>
              <a:t>I’m hypothesizing here that God’s “word-</a:t>
            </a:r>
            <a:r>
              <a:rPr lang="en-US" i="0" baseline="0" dirty="0" err="1" smtClean="0"/>
              <a:t>ing</a:t>
            </a:r>
            <a:r>
              <a:rPr lang="en-US" i="0" baseline="0" dirty="0" smtClean="0"/>
              <a:t>” a human is reserved for Jesus, who </a:t>
            </a:r>
            <a:r>
              <a:rPr lang="en-US" dirty="0" smtClean="0"/>
              <a:t>“is the visible image of the invisible God” and </a:t>
            </a:r>
            <a:r>
              <a:rPr lang="en-US" i="0" baseline="0" dirty="0" smtClean="0"/>
              <a:t>“</a:t>
            </a:r>
            <a:r>
              <a:rPr lang="en-US" dirty="0" smtClean="0"/>
              <a:t>lives all the fullness of God in a human body.” (Colossians</a:t>
            </a:r>
            <a:r>
              <a:rPr lang="en-US" baseline="0" dirty="0" smtClean="0"/>
              <a:t> 1:15, 2:9)</a:t>
            </a:r>
          </a:p>
          <a:p>
            <a:pPr lvl="1" algn="l">
              <a:spcBef>
                <a:spcPct val="0"/>
              </a:spcBef>
              <a:buFont typeface="Arial" pitchFamily="34" charset="0"/>
              <a:buChar char="•"/>
            </a:pPr>
            <a:r>
              <a:rPr lang="en-US" i="0" baseline="0" dirty="0" smtClean="0"/>
              <a:t>The was a time, and a place, and a purpose for this “Word-</a:t>
            </a:r>
            <a:r>
              <a:rPr lang="en-US" i="0" baseline="0" dirty="0" err="1" smtClean="0"/>
              <a:t>ing</a:t>
            </a:r>
            <a:r>
              <a:rPr lang="en-US" i="0" baseline="0" dirty="0" smtClean="0"/>
              <a:t>” to occur.</a:t>
            </a:r>
          </a:p>
          <a:p>
            <a:pPr algn="l">
              <a:spcBef>
                <a:spcPct val="0"/>
              </a:spcBef>
              <a:buFont typeface="Arial" pitchFamily="34" charset="0"/>
              <a:buChar char="•"/>
            </a:pPr>
            <a:r>
              <a:rPr lang="en-US" i="0" baseline="0" dirty="0" smtClean="0"/>
              <a:t>If humans wish to “make” a person, we again have our options limited (as with other “making”) – our children are not an automatic, always-part-of-us expression of our character, thoughts, and will. Even if we </a:t>
            </a:r>
            <a:r>
              <a:rPr lang="en-US" i="1" baseline="0" dirty="0" smtClean="0"/>
              <a:t>could</a:t>
            </a:r>
            <a:r>
              <a:rPr lang="en-US" i="0" baseline="0" dirty="0" smtClean="0"/>
              <a:t> clone ourselves, the clone would not be a perfect representation of us – each would have a will of his or her own.</a:t>
            </a:r>
          </a:p>
          <a:p>
            <a:pPr lvl="1" algn="l">
              <a:spcBef>
                <a:spcPct val="0"/>
              </a:spcBef>
              <a:buFont typeface="Arial" pitchFamily="34" charset="0"/>
              <a:buChar char="•"/>
            </a:pPr>
            <a:r>
              <a:rPr lang="en-US" i="0" baseline="0" dirty="0" smtClean="0"/>
              <a:t>God certainly does not have the same limitations – Word-</a:t>
            </a:r>
            <a:r>
              <a:rPr lang="en-US" i="0" baseline="0" dirty="0" err="1" smtClean="0"/>
              <a:t>ing</a:t>
            </a:r>
            <a:r>
              <a:rPr lang="en-US" i="0" baseline="0" dirty="0" smtClean="0"/>
              <a:t> is enough.</a:t>
            </a:r>
          </a:p>
          <a:p>
            <a:pPr algn="l">
              <a:spcBef>
                <a:spcPct val="0"/>
              </a:spcBef>
              <a:buFont typeface="Arial" pitchFamily="34" charset="0"/>
              <a:buNone/>
            </a:pPr>
            <a:endParaRPr lang="en-US" i="0" baseline="0" dirty="0" smtClean="0"/>
          </a:p>
          <a:p>
            <a:pPr algn="l">
              <a:spcBef>
                <a:spcPct val="0"/>
              </a:spcBef>
              <a:buFont typeface="Arial" pitchFamily="34" charset="0"/>
              <a:buNone/>
            </a:pPr>
            <a:r>
              <a:rPr lang="en-US" i="0" baseline="0" dirty="0" smtClean="0"/>
              <a:t>References:</a:t>
            </a:r>
          </a:p>
          <a:p>
            <a:pPr marL="228600" indent="-228600" algn="l">
              <a:spcBef>
                <a:spcPct val="0"/>
              </a:spcBef>
              <a:buFont typeface="+mj-lt"/>
              <a:buAutoNum type="arabicPeriod"/>
            </a:pPr>
            <a:r>
              <a:rPr lang="en-US" i="0" baseline="0" dirty="0" smtClean="0"/>
              <a:t>John 1:1</a:t>
            </a:r>
          </a:p>
          <a:p>
            <a:pPr marL="228600" indent="-228600" algn="l">
              <a:spcBef>
                <a:spcPct val="0"/>
              </a:spcBef>
              <a:buFont typeface="+mj-lt"/>
              <a:buAutoNum type="arabicPeriod"/>
            </a:pPr>
            <a:r>
              <a:rPr lang="en-US" i="0" baseline="0" dirty="0" smtClean="0"/>
              <a:t>John 1:4</a:t>
            </a:r>
          </a:p>
          <a:p>
            <a:pPr marL="228600" indent="-228600" algn="l">
              <a:spcBef>
                <a:spcPct val="0"/>
              </a:spcBef>
              <a:buFont typeface="+mj-lt"/>
              <a:buAutoNum type="arabicPeriod"/>
            </a:pPr>
            <a:r>
              <a:rPr lang="en-US" i="0" baseline="0" dirty="0" smtClean="0"/>
              <a:t>1 John 1:1</a:t>
            </a:r>
          </a:p>
          <a:p>
            <a:pPr marL="228600" indent="-228600" algn="l">
              <a:spcBef>
                <a:spcPct val="0"/>
              </a:spcBef>
              <a:buFont typeface="+mj-lt"/>
              <a:buAutoNum type="arabicPeriod"/>
            </a:pPr>
            <a:r>
              <a:rPr lang="en-US" i="0" baseline="0" dirty="0" smtClean="0"/>
              <a:t>Revelation 19:13</a:t>
            </a: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2EEBE1-F3EB-46CB-9BC7-931C1226D8BE}"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a:spcBef>
                <a:spcPct val="0"/>
              </a:spcBef>
            </a:pPr>
            <a:r>
              <a:rPr lang="en-US" dirty="0" smtClean="0"/>
              <a:t>Notes:</a:t>
            </a:r>
          </a:p>
          <a:p>
            <a:pPr>
              <a:spcBef>
                <a:spcPct val="0"/>
              </a:spcBef>
              <a:buFont typeface="Arial" pitchFamily="34" charset="0"/>
              <a:buChar char="•"/>
            </a:pPr>
            <a:r>
              <a:rPr lang="en-US" dirty="0" smtClean="0"/>
              <a:t>While</a:t>
            </a:r>
            <a:r>
              <a:rPr lang="en-US" baseline="0" dirty="0" smtClean="0"/>
              <a:t> humans may refer to God with various names, God chooses – and reveals – His own Name for Himself.</a:t>
            </a:r>
          </a:p>
          <a:p>
            <a:pPr>
              <a:spcBef>
                <a:spcPct val="0"/>
              </a:spcBef>
              <a:buFont typeface="Arial" pitchFamily="34" charset="0"/>
              <a:buChar char="•"/>
            </a:pPr>
            <a:r>
              <a:rPr lang="en-US" baseline="0" dirty="0" smtClean="0"/>
              <a:t>Later, God makes an important statement to King David about His name: “</a:t>
            </a:r>
            <a:r>
              <a:rPr lang="en-US" dirty="0" smtClean="0"/>
              <a:t>He is the one who will build a house—a temple—for my name.” But this statement goes well beyond a promise about David’s successor,</a:t>
            </a:r>
            <a:r>
              <a:rPr lang="en-US" baseline="0" dirty="0" smtClean="0"/>
              <a:t> King Solomon: “… </a:t>
            </a:r>
            <a:r>
              <a:rPr lang="en-US" dirty="0" smtClean="0"/>
              <a:t>I will secure his royal throne forever. I will be his father, and he will be my son.” (2 Samuel 7:13-14)</a:t>
            </a:r>
          </a:p>
          <a:p>
            <a:pPr>
              <a:spcBef>
                <a:spcPct val="0"/>
              </a:spcBef>
              <a:buFont typeface="Arial" pitchFamily="34" charset="0"/>
              <a:buChar char="•"/>
            </a:pPr>
            <a:r>
              <a:rPr lang="en-US" baseline="0" dirty="0" smtClean="0"/>
              <a:t>God’s Presence and His Name lived in the tabernacle and the temple.</a:t>
            </a:r>
          </a:p>
          <a:p>
            <a:pPr>
              <a:spcBef>
                <a:spcPct val="0"/>
              </a:spcBef>
              <a:buFont typeface="Arial" pitchFamily="34" charset="0"/>
              <a:buChar char="•"/>
            </a:pPr>
            <a:r>
              <a:rPr lang="en-US" baseline="0" dirty="0" smtClean="0"/>
              <a:t>Even later, Jesus said, </a:t>
            </a:r>
            <a:r>
              <a:rPr lang="en-US" dirty="0" smtClean="0"/>
              <a:t>“Destroy this temple, and in three days I will raise it up.” (John 2:20)</a:t>
            </a:r>
          </a:p>
          <a:p>
            <a:pPr lvl="1">
              <a:spcBef>
                <a:spcPct val="0"/>
              </a:spcBef>
              <a:buFont typeface="Arial" pitchFamily="34" charset="0"/>
              <a:buChar char="•"/>
            </a:pPr>
            <a:r>
              <a:rPr lang="en-US" dirty="0" smtClean="0"/>
              <a:t>“But when Jesus said ‘this temple,’ he meant his own body.” (John 2:21)</a:t>
            </a:r>
          </a:p>
          <a:p>
            <a:pPr lvl="0">
              <a:spcBef>
                <a:spcPct val="0"/>
              </a:spcBef>
              <a:buFont typeface="Arial" pitchFamily="34" charset="0"/>
              <a:buChar char="•"/>
            </a:pPr>
            <a:r>
              <a:rPr lang="en-US" baseline="0" dirty="0" smtClean="0"/>
              <a:t>Like before, I’m hypothesizing that God reserved the name-</a:t>
            </a:r>
            <a:r>
              <a:rPr lang="en-US" baseline="0" dirty="0" err="1" smtClean="0"/>
              <a:t>ing</a:t>
            </a:r>
            <a:r>
              <a:rPr lang="en-US" baseline="0" dirty="0" smtClean="0"/>
              <a:t> for Himself – for His very Self. Any earlier instance served as a promise of what was to come: “</a:t>
            </a:r>
            <a:r>
              <a:rPr lang="en-US" dirty="0" smtClean="0"/>
              <a:t>Therefore, God elevated him to the place of highest honor and gave him the name above all other names, that at the name of Jesus every knee should bow, in heaven and on earth and under the earth, and every tongue confess that Jesus Christ is Lord, to the glory of God the Father.” (Philippians 2:9-11)</a:t>
            </a:r>
            <a:endParaRPr lang="en-US" baseline="0" dirty="0" smtClean="0"/>
          </a:p>
          <a:p>
            <a:pPr>
              <a:spcBef>
                <a:spcPct val="0"/>
              </a:spcBef>
            </a:pPr>
            <a:endParaRPr lang="en-US" baseline="0" dirty="0" smtClean="0"/>
          </a:p>
          <a:p>
            <a:pPr>
              <a:spcBef>
                <a:spcPct val="0"/>
              </a:spcBef>
            </a:pPr>
            <a:r>
              <a:rPr lang="en-US" baseline="0" dirty="0" smtClean="0"/>
              <a:t>References:</a:t>
            </a:r>
          </a:p>
          <a:p>
            <a:pPr marL="228600" indent="-228600">
              <a:spcBef>
                <a:spcPct val="0"/>
              </a:spcBef>
              <a:buFont typeface="+mj-lt"/>
              <a:buAutoNum type="arabicPeriod"/>
            </a:pPr>
            <a:r>
              <a:rPr lang="en-US" baseline="0" dirty="0" smtClean="0"/>
              <a:t>Genesis 17:1</a:t>
            </a:r>
          </a:p>
          <a:p>
            <a:pPr marL="228600" indent="-228600">
              <a:spcBef>
                <a:spcPct val="0"/>
              </a:spcBef>
              <a:buFont typeface="+mj-lt"/>
              <a:buAutoNum type="arabicPeriod"/>
            </a:pPr>
            <a:r>
              <a:rPr lang="en-US" baseline="0" dirty="0" smtClean="0"/>
              <a:t>Genesis 32:29</a:t>
            </a:r>
          </a:p>
          <a:p>
            <a:pPr marL="228600" indent="-228600">
              <a:spcBef>
                <a:spcPct val="0"/>
              </a:spcBef>
              <a:buFont typeface="+mj-lt"/>
              <a:buAutoNum type="arabicPeriod"/>
            </a:pPr>
            <a:r>
              <a:rPr lang="en-US" baseline="0" dirty="0" smtClean="0"/>
              <a:t>Genesis 3:14</a:t>
            </a:r>
          </a:p>
          <a:p>
            <a:pPr marL="228600" indent="-228600">
              <a:spcBef>
                <a:spcPct val="0"/>
              </a:spcBef>
              <a:buFont typeface="+mj-lt"/>
              <a:buAutoNum type="arabicPeriod"/>
            </a:pPr>
            <a:r>
              <a:rPr lang="en-US" baseline="0" dirty="0" smtClean="0"/>
              <a:t>Exodus 3:15</a:t>
            </a:r>
          </a:p>
          <a:p>
            <a:pPr marL="228600" indent="-228600">
              <a:spcBef>
                <a:spcPct val="0"/>
              </a:spcBef>
              <a:buFont typeface="+mj-lt"/>
              <a:buAutoNum type="arabicPeriod"/>
            </a:pPr>
            <a:r>
              <a:rPr lang="en-US" baseline="0" dirty="0" smtClean="0"/>
              <a:t>Exodus 6:3</a:t>
            </a:r>
          </a:p>
          <a:p>
            <a:pPr marL="228600" indent="-228600">
              <a:spcBef>
                <a:spcPct val="0"/>
              </a:spcBef>
              <a:buFont typeface="+mj-lt"/>
              <a:buAutoNum type="arabicPeriod"/>
            </a:pPr>
            <a:r>
              <a:rPr lang="en-US" baseline="0" dirty="0" smtClean="0"/>
              <a:t>Judges 13:18</a:t>
            </a:r>
          </a:p>
          <a:p>
            <a:pPr marL="228600" indent="-228600">
              <a:spcBef>
                <a:spcPct val="0"/>
              </a:spcBef>
              <a:buFont typeface="+mj-lt"/>
              <a:buAutoNum type="arabicPeriod"/>
            </a:pPr>
            <a:r>
              <a:rPr lang="en-US" baseline="0" dirty="0" smtClean="0"/>
              <a:t>Matthew 1:21</a:t>
            </a:r>
          </a:p>
          <a:p>
            <a:pPr marL="228600" indent="-228600">
              <a:spcBef>
                <a:spcPct val="0"/>
              </a:spcBef>
              <a:buFont typeface="+mj-lt"/>
              <a:buAutoNum type="arabicPeriod"/>
            </a:pPr>
            <a:r>
              <a:rPr lang="en-US" baseline="0" dirty="0" smtClean="0"/>
              <a:t>Revelation 19:12</a:t>
            </a: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355C1A-82D9-44AB-8C22-78F468D8660F}"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Arial" pitchFamily="34" charset="0"/>
              <a:buNone/>
            </a:pPr>
            <a:r>
              <a:rPr lang="en-US" dirty="0" smtClean="0"/>
              <a:t>Notes:</a:t>
            </a:r>
          </a:p>
          <a:p>
            <a:pPr eaLnBrk="1" hangingPunct="1">
              <a:spcBef>
                <a:spcPct val="0"/>
              </a:spcBef>
              <a:buFont typeface="Arial" pitchFamily="34" charset="0"/>
              <a:buChar char="•"/>
            </a:pPr>
            <a:r>
              <a:rPr lang="en-US" dirty="0" smtClean="0"/>
              <a:t>A specific person is identified and associated with the appearance of multiple languages and the division of the people. The account we are about</a:t>
            </a:r>
            <a:r>
              <a:rPr lang="en-US" baseline="0" dirty="0" smtClean="0"/>
              <a:t> to read and discuss is no “fairy tale”, but an event that had witnesses who passed their testimony on to subsequent generations.</a:t>
            </a:r>
            <a:endParaRPr lang="en-US" dirty="0" smtClean="0"/>
          </a:p>
          <a:p>
            <a:pPr eaLnBrk="1" hangingPunct="1">
              <a:spcBef>
                <a:spcPct val="0"/>
              </a:spcBef>
            </a:pPr>
            <a:endParaRPr lang="en-US" dirty="0" smtClean="0"/>
          </a:p>
          <a:p>
            <a:pPr eaLnBrk="1" hangingPunct="1">
              <a:spcBef>
                <a:spcPct val="0"/>
              </a:spcBef>
            </a:pPr>
            <a:r>
              <a:rPr lang="en-US" dirty="0" smtClean="0"/>
              <a:t>References:</a:t>
            </a:r>
          </a:p>
          <a:p>
            <a:pPr marL="228600" indent="-228600" eaLnBrk="1" hangingPunct="1">
              <a:spcBef>
                <a:spcPct val="0"/>
              </a:spcBef>
              <a:buFont typeface="+mj-lt"/>
              <a:buAutoNum type="arabicPeriod"/>
            </a:pPr>
            <a:r>
              <a:rPr lang="en-US" dirty="0" smtClean="0"/>
              <a:t>Genesis 9:7</a:t>
            </a:r>
          </a:p>
          <a:p>
            <a:pPr marL="228600" indent="-228600" eaLnBrk="1" hangingPunct="1">
              <a:spcBef>
                <a:spcPct val="0"/>
              </a:spcBef>
              <a:buFont typeface="+mj-lt"/>
              <a:buAutoNum type="arabicPeriod"/>
            </a:pPr>
            <a:r>
              <a:rPr lang="en-US" dirty="0" smtClean="0"/>
              <a:t>Genesis 10:25</a:t>
            </a:r>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0FA4CF-78F8-42F4-B8C3-B7CCEBB57F2C}"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Notes:</a:t>
            </a:r>
          </a:p>
          <a:p>
            <a:pPr>
              <a:spcBef>
                <a:spcPct val="0"/>
              </a:spcBef>
              <a:buFont typeface="Arial" pitchFamily="34" charset="0"/>
              <a:buChar char="•"/>
            </a:pPr>
            <a:r>
              <a:rPr lang="en-US" dirty="0" smtClean="0"/>
              <a:t>We do not know what this “proto-language” was like. There is insufficient evidence in modern languages to reconstruct it or even to suggest that it is possible to derive</a:t>
            </a:r>
            <a:r>
              <a:rPr lang="en-US" baseline="0" dirty="0" smtClean="0"/>
              <a:t> it from what we observe and speak today. Many people have tried!</a:t>
            </a:r>
            <a:endParaRPr lang="en-US" dirty="0" smtClean="0"/>
          </a:p>
          <a:p>
            <a:pPr>
              <a:spcBef>
                <a:spcPct val="0"/>
              </a:spcBef>
              <a:buFont typeface="Arial" pitchFamily="34" charset="0"/>
              <a:buChar char="•"/>
            </a:pPr>
            <a:r>
              <a:rPr lang="en-US" dirty="0" err="1" smtClean="0"/>
              <a:t>Peleg</a:t>
            </a:r>
            <a:r>
              <a:rPr lang="en-US" dirty="0" smtClean="0"/>
              <a:t> was born 131 A.F.</a:t>
            </a:r>
            <a:r>
              <a:rPr lang="en-US" baseline="0" dirty="0" smtClean="0"/>
              <a:t> and lived for 209 years.</a:t>
            </a:r>
            <a:endParaRPr lang="en-US" dirty="0" smtClean="0"/>
          </a:p>
          <a:p>
            <a:pPr>
              <a:spcBef>
                <a:spcPct val="0"/>
              </a:spcBef>
            </a:pPr>
            <a:endParaRPr lang="en-US" dirty="0" smtClean="0"/>
          </a:p>
          <a:p>
            <a:pPr>
              <a:spcBef>
                <a:spcPct val="0"/>
              </a:spcBef>
            </a:pPr>
            <a:r>
              <a:rPr lang="en-US" dirty="0" smtClean="0"/>
              <a:t>References:</a:t>
            </a:r>
          </a:p>
          <a:p>
            <a:pPr marL="228600" indent="-228600">
              <a:spcBef>
                <a:spcPct val="0"/>
              </a:spcBef>
              <a:buFont typeface="+mj-lt"/>
              <a:buAutoNum type="arabicPeriod"/>
            </a:pPr>
            <a:r>
              <a:rPr lang="en-US" dirty="0" smtClean="0"/>
              <a:t>Genesis 11:1</a:t>
            </a:r>
          </a:p>
          <a:p>
            <a:pPr marL="228600" indent="-228600">
              <a:spcBef>
                <a:spcPct val="0"/>
              </a:spcBef>
              <a:buFont typeface="+mj-lt"/>
              <a:buAutoNum type="arabicPeriod"/>
            </a:pPr>
            <a:r>
              <a:rPr lang="en-US" dirty="0" smtClean="0"/>
              <a:t>Genesis 11:2</a:t>
            </a:r>
          </a:p>
          <a:p>
            <a:pPr marL="228600" indent="-228600">
              <a:spcBef>
                <a:spcPct val="0"/>
              </a:spcBef>
              <a:buFont typeface="+mj-lt"/>
              <a:buAutoNum type="arabicPeriod"/>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4EE078-FC75-46F9-8239-D38A60BEEDFA}"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Arial" pitchFamily="34" charset="0"/>
              <a:buNone/>
            </a:pPr>
            <a:r>
              <a:rPr lang="en-US" dirty="0" smtClean="0"/>
              <a:t>Notes:</a:t>
            </a:r>
          </a:p>
          <a:p>
            <a:pPr marL="0" marR="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dirty="0" smtClean="0"/>
              <a:t>And on top of this, the people said of the planne</a:t>
            </a:r>
            <a:r>
              <a:rPr lang="en-US" baseline="0" dirty="0" smtClean="0"/>
              <a:t>d city</a:t>
            </a:r>
            <a:r>
              <a:rPr lang="en-US" dirty="0" smtClean="0"/>
              <a:t>, “This will make us famous and keep us from being scattered all over the world.”</a:t>
            </a:r>
          </a:p>
          <a:p>
            <a:pPr>
              <a:spcBef>
                <a:spcPct val="0"/>
              </a:spcBef>
              <a:buFont typeface="Arial" pitchFamily="34" charset="0"/>
              <a:buChar char="•"/>
            </a:pPr>
            <a:r>
              <a:rPr lang="en-US" baseline="0" dirty="0" smtClean="0"/>
              <a:t>See www.ethnologue.com for more information about the languages of today.</a:t>
            </a:r>
          </a:p>
          <a:p>
            <a:pPr>
              <a:spcBef>
                <a:spcPct val="0"/>
              </a:spcBef>
              <a:buFont typeface="Arial" pitchFamily="34" charset="0"/>
              <a:buNone/>
            </a:pPr>
            <a:endParaRPr lang="en-US" baseline="0" dirty="0" smtClean="0"/>
          </a:p>
          <a:p>
            <a:pPr>
              <a:spcBef>
                <a:spcPct val="0"/>
              </a:spcBef>
              <a:buFont typeface="Arial" pitchFamily="34" charset="0"/>
              <a:buNone/>
            </a:pPr>
            <a:r>
              <a:rPr lang="en-US" baseline="0" dirty="0" smtClean="0"/>
              <a:t>References:</a:t>
            </a:r>
          </a:p>
          <a:p>
            <a:pPr marL="228600" indent="-228600">
              <a:spcBef>
                <a:spcPct val="0"/>
              </a:spcBef>
              <a:buFont typeface="+mj-lt"/>
              <a:buAutoNum type="arabicPeriod"/>
            </a:pPr>
            <a:r>
              <a:rPr lang="en-US" baseline="0" dirty="0" smtClean="0"/>
              <a:t>Genesis 11:6-7</a:t>
            </a: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3C54CE-4E23-46B4-91D3-3E3D3D416C58}"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Notes:</a:t>
            </a:r>
          </a:p>
          <a:p>
            <a:pPr>
              <a:spcBef>
                <a:spcPct val="0"/>
              </a:spcBef>
              <a:buFont typeface="Arial" pitchFamily="34" charset="0"/>
              <a:buChar char="•"/>
            </a:pPr>
            <a:r>
              <a:rPr lang="en-US" dirty="0" smtClean="0"/>
              <a:t>Example: In Papua New Guinea, a mountainous island country, small groups of people are separated by imposing hills and mountains. As a result, they speak 830 languages, 12% of the global</a:t>
            </a:r>
            <a:r>
              <a:rPr lang="en-US" baseline="0" dirty="0" smtClean="0"/>
              <a:t> </a:t>
            </a:r>
            <a:r>
              <a:rPr lang="en-US" dirty="0" smtClean="0"/>
              <a:t>total, with ~4,600 people in each group (on average; 1,200 is the median).</a:t>
            </a:r>
          </a:p>
          <a:p>
            <a:pPr>
              <a:spcBef>
                <a:spcPct val="0"/>
              </a:spcBef>
              <a:buFont typeface="Arial" pitchFamily="34" charset="0"/>
              <a:buChar char="•"/>
            </a:pPr>
            <a:r>
              <a:rPr lang="en-US" dirty="0" smtClean="0"/>
              <a:t>Example: English</a:t>
            </a:r>
            <a:r>
              <a:rPr lang="en-US" baseline="0" dirty="0" smtClean="0"/>
              <a:t> has its origins in the Germanic language family. Related languages include modern German, Dutch, and Yiddish. As the Germanic peoples migrated westward, their languages changed due to lack of persistent contact with their relatives and from new contact with other peoples. A classic remnant of this relationship, apart from vocabulary, is “preposition stranding”, e.g. “What are you standing on?”</a:t>
            </a:r>
          </a:p>
          <a:p>
            <a:pPr>
              <a:spcBef>
                <a:spcPct val="0"/>
              </a:spcBef>
              <a:buFont typeface="Arial" pitchFamily="34" charset="0"/>
              <a:buChar char="•"/>
            </a:pPr>
            <a:r>
              <a:rPr lang="en-US" baseline="0" dirty="0" smtClean="0"/>
              <a:t>There are ~52 distinct groups mentioned in Genesis 10. It is easy to believe that, over the course of a few thousand years, these dozens of languages could develop into thousands.</a:t>
            </a:r>
          </a:p>
          <a:p>
            <a:pPr>
              <a:spcBef>
                <a:spcPct val="0"/>
              </a:spcBef>
            </a:pPr>
            <a:endParaRPr lang="en-US" dirty="0" smtClean="0"/>
          </a:p>
          <a:p>
            <a:pPr>
              <a:spcBef>
                <a:spcPct val="0"/>
              </a:spcBef>
            </a:pPr>
            <a:r>
              <a:rPr lang="en-US" dirty="0" smtClean="0"/>
              <a:t>References:</a:t>
            </a:r>
          </a:p>
          <a:p>
            <a:pPr marL="228600" indent="-228600">
              <a:spcBef>
                <a:spcPct val="0"/>
              </a:spcBef>
              <a:buFont typeface="+mj-lt"/>
              <a:buAutoNum type="arabicPeriod"/>
            </a:pPr>
            <a:r>
              <a:rPr lang="en-US" dirty="0" smtClean="0"/>
              <a:t>Genesis 11:8-9</a:t>
            </a:r>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A7F2FB-69A1-4054-BDF2-47541F6294EF}"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Notes:</a:t>
            </a:r>
          </a:p>
          <a:p>
            <a:pPr>
              <a:spcBef>
                <a:spcPct val="0"/>
              </a:spcBef>
              <a:buFont typeface="Arial" pitchFamily="34" charset="0"/>
              <a:buChar char="•"/>
            </a:pPr>
            <a:r>
              <a:rPr lang="en-US" dirty="0" smtClean="0"/>
              <a:t>Jesus appeared to one people, speaking just</a:t>
            </a:r>
            <a:r>
              <a:rPr lang="en-US" baseline="0" dirty="0" smtClean="0"/>
              <a:t> a few </a:t>
            </a:r>
            <a:r>
              <a:rPr lang="en-US" dirty="0" smtClean="0"/>
              <a:t>languages – and making good use of them all.</a:t>
            </a:r>
          </a:p>
          <a:p>
            <a:pPr>
              <a:spcBef>
                <a:spcPct val="0"/>
              </a:spcBef>
              <a:buFont typeface="Arial" pitchFamily="34" charset="0"/>
              <a:buChar char="•"/>
            </a:pPr>
            <a:r>
              <a:rPr lang="en-US" dirty="0" smtClean="0"/>
              <a:t>He certainly could have journeyed to all the peoples in the world – but He</a:t>
            </a:r>
            <a:r>
              <a:rPr lang="en-US" baseline="0" dirty="0" smtClean="0"/>
              <a:t> didn’t.</a:t>
            </a:r>
          </a:p>
          <a:p>
            <a:pPr marL="0" marR="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baseline="0" dirty="0" smtClean="0"/>
              <a:t>He specifically instructed His disciples to give the message to all peoples and languages around the globe.</a:t>
            </a:r>
            <a:endParaRPr lang="en-US" dirty="0" smtClean="0"/>
          </a:p>
          <a:p>
            <a:pPr>
              <a:spcBef>
                <a:spcPct val="0"/>
              </a:spcBef>
              <a:buFont typeface="Arial" pitchFamily="34" charset="0"/>
              <a:buChar char="•"/>
            </a:pPr>
            <a:r>
              <a:rPr lang="en-US" baseline="0" dirty="0" smtClean="0"/>
              <a:t>At the time of the incident at Babel, He could have eased the spread the message of redemption by allowing the people to maintain their unity and their use of a single language – but He didn’t.</a:t>
            </a:r>
          </a:p>
          <a:p>
            <a:pPr>
              <a:spcBef>
                <a:spcPct val="0"/>
              </a:spcBef>
              <a:buFont typeface="Arial" pitchFamily="34" charset="0"/>
              <a:buChar char="•"/>
            </a:pPr>
            <a:r>
              <a:rPr lang="en-US" dirty="0" smtClean="0"/>
              <a:t>God had</a:t>
            </a:r>
            <a:r>
              <a:rPr lang="en-US" baseline="0" dirty="0" smtClean="0"/>
              <a:t> this work, which He assigned to us, in mind from the very beginning.</a:t>
            </a:r>
          </a:p>
          <a:p>
            <a:pPr>
              <a:spcBef>
                <a:spcPct val="0"/>
              </a:spcBef>
              <a:buFont typeface="Arial" pitchFamily="34" charset="0"/>
              <a:buNone/>
            </a:pPr>
            <a:endParaRPr lang="en-US" baseline="0" dirty="0" smtClean="0"/>
          </a:p>
          <a:p>
            <a:pPr>
              <a:spcBef>
                <a:spcPct val="0"/>
              </a:spcBef>
              <a:buFont typeface="Arial" pitchFamily="34" charset="0"/>
              <a:buNone/>
            </a:pPr>
            <a:r>
              <a:rPr lang="en-US" baseline="0" dirty="0" smtClean="0"/>
              <a:t>References:</a:t>
            </a:r>
          </a:p>
          <a:p>
            <a:pPr marL="228600" indent="-228600">
              <a:spcBef>
                <a:spcPct val="0"/>
              </a:spcBef>
              <a:buFont typeface="+mj-lt"/>
              <a:buAutoNum type="arabicPeriod"/>
            </a:pPr>
            <a:r>
              <a:rPr lang="en-US" dirty="0" smtClean="0"/>
              <a:t>Mark 13:10</a:t>
            </a:r>
          </a:p>
          <a:p>
            <a:pPr marL="228600" indent="-228600">
              <a:spcBef>
                <a:spcPct val="0"/>
              </a:spcBef>
              <a:buFont typeface="+mj-lt"/>
              <a:buAutoNum type="arabicPeriod"/>
            </a:pPr>
            <a:r>
              <a:rPr lang="en-US" dirty="0" smtClean="0"/>
              <a:t>Matthew 28:19</a:t>
            </a:r>
          </a:p>
          <a:p>
            <a:pPr>
              <a:spcBef>
                <a:spcPct val="0"/>
              </a:spcBef>
            </a:pPr>
            <a:endParaRPr lang="en-US" dirty="0" smtClean="0"/>
          </a:p>
          <a:p>
            <a:pPr>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FF926F-13AA-42FA-9C2F-31479FEA6A60}"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5DD674-A232-4F43-954A-B7F4A82D58C1}"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DD674-A232-4F43-954A-B7F4A82D58C1}"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DD674-A232-4F43-954A-B7F4A82D58C1}"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DD674-A232-4F43-954A-B7F4A82D58C1}"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DD674-A232-4F43-954A-B7F4A82D58C1}"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5DD674-A232-4F43-954A-B7F4A82D58C1}"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5DD674-A232-4F43-954A-B7F4A82D58C1}" type="datetimeFigureOut">
              <a:rPr lang="en-US" smtClean="0"/>
              <a:pPr/>
              <a:t>3/17/2011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DD674-A232-4F43-954A-B7F4A82D58C1}" type="datetimeFigureOut">
              <a:rPr lang="en-US" smtClean="0"/>
              <a:pPr/>
              <a:t>3/17/2011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DD674-A232-4F43-954A-B7F4A82D58C1}" type="datetimeFigureOut">
              <a:rPr lang="en-US" smtClean="0"/>
              <a:pPr/>
              <a:t>3/17/2011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DD674-A232-4F43-954A-B7F4A82D58C1}"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DD674-A232-4F43-954A-B7F4A82D58C1}"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30D3E-4D25-4D4C-A538-DC6C567391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DD674-A232-4F43-954A-B7F4A82D58C1}" type="datetimeFigureOut">
              <a:rPr lang="en-US" smtClean="0"/>
              <a:pPr/>
              <a:t>3/17/2011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30D3E-4D25-4D4C-A538-DC6C567391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Title 2"/>
          <p:cNvSpPr>
            <a:spLocks noGrp="1"/>
          </p:cNvSpPr>
          <p:nvPr>
            <p:ph type="ctrTitle"/>
          </p:nvPr>
        </p:nvSpPr>
        <p:spPr/>
        <p:txBody>
          <a:bodyPr>
            <a:normAutofit/>
          </a:bodyPr>
          <a:lstStyle/>
          <a:p>
            <a:r>
              <a:rPr lang="en-US" sz="7200" b="1" dirty="0" smtClean="0"/>
              <a:t>God as Creator</a:t>
            </a:r>
            <a:endParaRPr lang="en-US" sz="7200" b="1" dirty="0"/>
          </a:p>
        </p:txBody>
      </p:sp>
      <p:sp>
        <p:nvSpPr>
          <p:cNvPr id="4" name="Subtitle 3"/>
          <p:cNvSpPr>
            <a:spLocks noGrp="1"/>
          </p:cNvSpPr>
          <p:nvPr>
            <p:ph type="subTitle" idx="1"/>
          </p:nvPr>
        </p:nvSpPr>
        <p:spPr>
          <a:xfrm>
            <a:off x="1371600" y="3886200"/>
            <a:ext cx="6400800" cy="1600200"/>
          </a:xfrm>
        </p:spPr>
        <p:txBody>
          <a:bodyPr>
            <a:normAutofit/>
          </a:bodyPr>
          <a:lstStyle/>
          <a:p>
            <a:r>
              <a:rPr lang="en-US" sz="4000" dirty="0" smtClean="0">
                <a:solidFill>
                  <a:schemeClr val="tx1">
                    <a:lumMod val="75000"/>
                    <a:lumOff val="25000"/>
                  </a:schemeClr>
                </a:solidFill>
              </a:rPr>
              <a:t>Where does language fit in?</a:t>
            </a:r>
            <a:endParaRPr lang="en-US" sz="40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Look3.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Title 2"/>
          <p:cNvSpPr>
            <a:spLocks noGrp="1"/>
          </p:cNvSpPr>
          <p:nvPr>
            <p:ph type="title"/>
          </p:nvPr>
        </p:nvSpPr>
        <p:spPr>
          <a:xfrm>
            <a:off x="3810000" y="274638"/>
            <a:ext cx="5105400" cy="1143000"/>
          </a:xfrm>
        </p:spPr>
        <p:txBody>
          <a:bodyPr/>
          <a:lstStyle/>
          <a:p>
            <a:r>
              <a:rPr lang="en-US" dirty="0" smtClean="0"/>
              <a:t>How does it all end?</a:t>
            </a:r>
            <a:endParaRPr lang="en-US" dirty="0"/>
          </a:p>
        </p:txBody>
      </p:sp>
      <p:sp>
        <p:nvSpPr>
          <p:cNvPr id="4" name="Content Placeholder 3"/>
          <p:cNvSpPr>
            <a:spLocks noGrp="1"/>
          </p:cNvSpPr>
          <p:nvPr>
            <p:ph idx="1"/>
          </p:nvPr>
        </p:nvSpPr>
        <p:spPr>
          <a:xfrm>
            <a:off x="3810000" y="1524000"/>
            <a:ext cx="5105400" cy="4191000"/>
          </a:xfrm>
        </p:spPr>
        <p:txBody>
          <a:bodyPr>
            <a:normAutofit fontScale="70000" lnSpcReduction="20000"/>
          </a:bodyPr>
          <a:lstStyle/>
          <a:p>
            <a:r>
              <a:rPr lang="en-US" dirty="0" smtClean="0"/>
              <a:t>“At that time there were devout Jews from every nation living in Jerusalem. When they heard the loud noise, everyone came running, and they were bewildered to hear their own languages being spoken by the believers.”</a:t>
            </a:r>
          </a:p>
          <a:p>
            <a:r>
              <a:rPr lang="en-US" dirty="0" smtClean="0"/>
              <a:t>“After this I saw a vast crowd, too great to count, from every nation and tribe and people and language, standing in front of the throne and before the Lamb.”</a:t>
            </a:r>
          </a:p>
          <a:p>
            <a:r>
              <a:rPr lang="en-US" dirty="0" smtClean="0"/>
              <a:t>We were separated by disobedience, but reconciled by the Lamb – the Word!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Look10.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1" name="Subtitle 2"/>
          <p:cNvSpPr>
            <a:spLocks noGrp="1"/>
          </p:cNvSpPr>
          <p:nvPr/>
        </p:nvSpPr>
        <p:spPr bwMode="auto">
          <a:xfrm>
            <a:off x="1295400" y="4038600"/>
            <a:ext cx="6400800" cy="914400"/>
          </a:xfrm>
          <a:prstGeom prst="rect">
            <a:avLst/>
          </a:prstGeom>
          <a:noFill/>
          <a:ln w="9525">
            <a:noFill/>
            <a:miter lim="800000"/>
            <a:headEnd/>
            <a:tailEnd/>
          </a:ln>
        </p:spPr>
        <p:txBody>
          <a:bodyPr/>
          <a:lstStyle/>
          <a:p>
            <a:pPr algn="ctr" eaLnBrk="1" hangingPunct="1">
              <a:spcBef>
                <a:spcPct val="20000"/>
              </a:spcBef>
              <a:buFont typeface="Arial" charset="0"/>
              <a:buNone/>
            </a:pPr>
            <a:r>
              <a:rPr lang="en-US" sz="2400" dirty="0">
                <a:solidFill>
                  <a:srgbClr val="2A0006"/>
                </a:solidFill>
                <a:latin typeface="Tahoma" pitchFamily="-112" charset="0"/>
                <a:cs typeface="Tahoma" pitchFamily="-112" charset="0"/>
              </a:rPr>
              <a:t>Serving with Wycliffe to reach</a:t>
            </a:r>
            <a:br>
              <a:rPr lang="en-US" sz="2400" dirty="0">
                <a:solidFill>
                  <a:srgbClr val="2A0006"/>
                </a:solidFill>
                <a:latin typeface="Tahoma" pitchFamily="-112" charset="0"/>
                <a:cs typeface="Tahoma" pitchFamily="-112" charset="0"/>
              </a:rPr>
            </a:br>
            <a:r>
              <a:rPr lang="en-US" sz="2400" dirty="0">
                <a:solidFill>
                  <a:srgbClr val="2A0006"/>
                </a:solidFill>
                <a:latin typeface="Tahoma" pitchFamily="-112" charset="0"/>
                <a:cs typeface="Tahoma" pitchFamily="-112" charset="0"/>
              </a:rPr>
              <a:t>the last languages with the gospel</a:t>
            </a:r>
          </a:p>
        </p:txBody>
      </p:sp>
      <p:sp>
        <p:nvSpPr>
          <p:cNvPr id="2052" name="Title 1"/>
          <p:cNvSpPr>
            <a:spLocks noGrp="1"/>
          </p:cNvSpPr>
          <p:nvPr/>
        </p:nvSpPr>
        <p:spPr bwMode="auto">
          <a:xfrm>
            <a:off x="609600" y="2895600"/>
            <a:ext cx="7772400" cy="1470025"/>
          </a:xfrm>
          <a:prstGeom prst="rect">
            <a:avLst/>
          </a:prstGeom>
          <a:noFill/>
          <a:ln w="9525">
            <a:noFill/>
            <a:miter lim="800000"/>
            <a:headEnd/>
            <a:tailEnd/>
          </a:ln>
        </p:spPr>
        <p:txBody>
          <a:bodyPr/>
          <a:lstStyle/>
          <a:p>
            <a:pPr algn="ctr" eaLnBrk="1" hangingPunct="1"/>
            <a:r>
              <a:rPr lang="en-US" sz="3600" b="1" dirty="0" smtClean="0">
                <a:latin typeface="Tahoma" pitchFamily="-112" charset="0"/>
                <a:cs typeface="Tahoma" pitchFamily="-112" charset="0"/>
              </a:rPr>
              <a:t>David and Katherine Liddle</a:t>
            </a:r>
          </a:p>
          <a:p>
            <a:pPr algn="ctr" eaLnBrk="1" hangingPunct="1"/>
            <a:r>
              <a:rPr lang="en-US" sz="3600" b="1" dirty="0" smtClean="0">
                <a:latin typeface="Tahoma" pitchFamily="-112" charset="0"/>
                <a:cs typeface="Tahoma" pitchFamily="-112" charset="0"/>
              </a:rPr>
              <a:t>www.liddles.net</a:t>
            </a:r>
            <a:endParaRPr lang="en-US" sz="3600" b="1" dirty="0">
              <a:latin typeface="Tahoma" pitchFamily="-112" charset="0"/>
              <a:cs typeface="Tahoma" pitchFamily="-11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Look1.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Title 2"/>
          <p:cNvSpPr>
            <a:spLocks noGrp="1"/>
          </p:cNvSpPr>
          <p:nvPr>
            <p:ph type="title"/>
          </p:nvPr>
        </p:nvSpPr>
        <p:spPr>
          <a:xfrm>
            <a:off x="457200" y="274638"/>
            <a:ext cx="4724400" cy="1143000"/>
          </a:xfrm>
        </p:spPr>
        <p:txBody>
          <a:bodyPr>
            <a:normAutofit/>
          </a:bodyPr>
          <a:lstStyle/>
          <a:p>
            <a:r>
              <a:rPr lang="en-US" dirty="0" smtClean="0"/>
              <a:t>Words and Names</a:t>
            </a:r>
            <a:endParaRPr lang="en-US" dirty="0"/>
          </a:p>
        </p:txBody>
      </p:sp>
      <p:sp>
        <p:nvSpPr>
          <p:cNvPr id="4" name="Content Placeholder 3"/>
          <p:cNvSpPr>
            <a:spLocks noGrp="1"/>
          </p:cNvSpPr>
          <p:nvPr>
            <p:ph idx="1"/>
          </p:nvPr>
        </p:nvSpPr>
        <p:spPr>
          <a:xfrm>
            <a:off x="457200" y="1600201"/>
            <a:ext cx="4648200" cy="4038599"/>
          </a:xfrm>
        </p:spPr>
        <p:txBody>
          <a:bodyPr>
            <a:normAutofit fontScale="70000" lnSpcReduction="20000"/>
          </a:bodyPr>
          <a:lstStyle/>
          <a:p>
            <a:r>
              <a:rPr lang="en-US" dirty="0" smtClean="0"/>
              <a:t>“Then God said, “Let there be ….”</a:t>
            </a:r>
          </a:p>
          <a:p>
            <a:r>
              <a:rPr lang="en-US" dirty="0" smtClean="0"/>
              <a:t>“The L</a:t>
            </a:r>
            <a:r>
              <a:rPr lang="en-US" cap="small" dirty="0" smtClean="0"/>
              <a:t>ord</a:t>
            </a:r>
            <a:r>
              <a:rPr lang="en-US" dirty="0" smtClean="0"/>
              <a:t> merely spoke, and the heavens were created. He breathed the word, and all the stars were born.”</a:t>
            </a:r>
          </a:p>
          <a:p>
            <a:r>
              <a:rPr lang="en-US" dirty="0" smtClean="0"/>
              <a:t>God calls all things into being with speech – or even just breath.</a:t>
            </a:r>
          </a:p>
          <a:p>
            <a:r>
              <a:rPr lang="en-US" dirty="0" smtClean="0"/>
              <a:t>“He brought them to the man to see what he would call them, and the man chose a name for each one.”</a:t>
            </a:r>
          </a:p>
          <a:p>
            <a:r>
              <a:rPr lang="en-US" dirty="0" smtClean="0"/>
              <a:t>Humans can only describe what God has made.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Look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Title 2"/>
          <p:cNvSpPr>
            <a:spLocks noGrp="1"/>
          </p:cNvSpPr>
          <p:nvPr>
            <p:ph type="title"/>
          </p:nvPr>
        </p:nvSpPr>
        <p:spPr>
          <a:xfrm>
            <a:off x="4114800" y="274638"/>
            <a:ext cx="4572000" cy="1143000"/>
          </a:xfrm>
        </p:spPr>
        <p:txBody>
          <a:bodyPr/>
          <a:lstStyle/>
          <a:p>
            <a:r>
              <a:rPr lang="en-US" dirty="0" smtClean="0"/>
              <a:t>More than a Word</a:t>
            </a:r>
            <a:endParaRPr lang="en-US" dirty="0"/>
          </a:p>
        </p:txBody>
      </p:sp>
      <p:sp>
        <p:nvSpPr>
          <p:cNvPr id="4" name="Content Placeholder 3"/>
          <p:cNvSpPr>
            <a:spLocks noGrp="1"/>
          </p:cNvSpPr>
          <p:nvPr>
            <p:ph idx="1"/>
          </p:nvPr>
        </p:nvSpPr>
        <p:spPr>
          <a:xfrm>
            <a:off x="4114800" y="1600201"/>
            <a:ext cx="4572000" cy="4038599"/>
          </a:xfrm>
        </p:spPr>
        <p:txBody>
          <a:bodyPr>
            <a:normAutofit fontScale="70000" lnSpcReduction="20000"/>
          </a:bodyPr>
          <a:lstStyle/>
          <a:p>
            <a:r>
              <a:rPr lang="en-US" dirty="0" smtClean="0"/>
              <a:t>“In the beginning the Word already existed. The Word was with God, and the Word was God.”</a:t>
            </a:r>
          </a:p>
          <a:p>
            <a:r>
              <a:rPr lang="en-US" dirty="0" smtClean="0"/>
              <a:t>“The Word gave life to everything that was created ….”</a:t>
            </a:r>
          </a:p>
          <a:p>
            <a:r>
              <a:rPr lang="en-US" dirty="0" smtClean="0"/>
              <a:t>“He is the Word of life.”</a:t>
            </a:r>
          </a:p>
          <a:p>
            <a:r>
              <a:rPr lang="en-US" dirty="0" smtClean="0"/>
              <a:t>“… his title was the Word of God.”</a:t>
            </a:r>
          </a:p>
          <a:p>
            <a:r>
              <a:rPr lang="en-US" dirty="0" smtClean="0"/>
              <a:t>At creation, and eternally, God’s own presence – His Person – is His Word.</a:t>
            </a:r>
          </a:p>
          <a:p>
            <a:r>
              <a:rPr lang="en-US" dirty="0" smtClean="0"/>
              <a:t>Jesus is the ultimate Word and Personal expression of God.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Look3.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Title 2"/>
          <p:cNvSpPr>
            <a:spLocks noGrp="1"/>
          </p:cNvSpPr>
          <p:nvPr>
            <p:ph type="title"/>
          </p:nvPr>
        </p:nvSpPr>
        <p:spPr>
          <a:xfrm>
            <a:off x="3962400" y="274638"/>
            <a:ext cx="4800600" cy="1143000"/>
          </a:xfrm>
        </p:spPr>
        <p:txBody>
          <a:bodyPr/>
          <a:lstStyle/>
          <a:p>
            <a:r>
              <a:rPr lang="en-US" dirty="0" smtClean="0"/>
              <a:t>More than a Name</a:t>
            </a:r>
            <a:endParaRPr lang="en-US" dirty="0"/>
          </a:p>
        </p:txBody>
      </p:sp>
      <p:sp>
        <p:nvSpPr>
          <p:cNvPr id="4" name="Content Placeholder 3"/>
          <p:cNvSpPr>
            <a:spLocks noGrp="1"/>
          </p:cNvSpPr>
          <p:nvPr>
            <p:ph idx="1"/>
          </p:nvPr>
        </p:nvSpPr>
        <p:spPr>
          <a:xfrm>
            <a:off x="3962400" y="1295400"/>
            <a:ext cx="4876800" cy="4572000"/>
          </a:xfrm>
        </p:spPr>
        <p:txBody>
          <a:bodyPr>
            <a:normAutofit lnSpcReduction="10000"/>
          </a:bodyPr>
          <a:lstStyle/>
          <a:p>
            <a:r>
              <a:rPr lang="en-US" sz="2000" dirty="0" smtClean="0"/>
              <a:t>“I am El-</a:t>
            </a:r>
            <a:r>
              <a:rPr lang="en-US" sz="2000" dirty="0" err="1" smtClean="0"/>
              <a:t>Shaddai</a:t>
            </a:r>
            <a:r>
              <a:rPr lang="en-US" sz="2000" dirty="0" smtClean="0"/>
              <a:t>—‘God Almighty.’”</a:t>
            </a:r>
          </a:p>
          <a:p>
            <a:r>
              <a:rPr lang="en-US" sz="2000" dirty="0" smtClean="0"/>
              <a:t>“‘Why do you want to know my name?’ the man replied.”</a:t>
            </a:r>
          </a:p>
          <a:p>
            <a:r>
              <a:rPr lang="en-US" sz="2000" dirty="0" smtClean="0"/>
              <a:t>“I A</a:t>
            </a:r>
            <a:r>
              <a:rPr lang="en-US" sz="2000" cap="small" dirty="0" smtClean="0"/>
              <a:t>m</a:t>
            </a:r>
            <a:r>
              <a:rPr lang="en-US" sz="2000" dirty="0" smtClean="0"/>
              <a:t> W</a:t>
            </a:r>
            <a:r>
              <a:rPr lang="en-US" sz="2000" cap="small" dirty="0" smtClean="0"/>
              <a:t>ho</a:t>
            </a:r>
            <a:r>
              <a:rPr lang="en-US" sz="2000" dirty="0" smtClean="0"/>
              <a:t> I A</a:t>
            </a:r>
            <a:r>
              <a:rPr lang="en-US" sz="2000" cap="small" dirty="0" smtClean="0"/>
              <a:t>m</a:t>
            </a:r>
            <a:r>
              <a:rPr lang="en-US" sz="2000" dirty="0" smtClean="0"/>
              <a:t>.”</a:t>
            </a:r>
          </a:p>
          <a:p>
            <a:r>
              <a:rPr lang="en-US" sz="2000" dirty="0" smtClean="0"/>
              <a:t>“This is my eternal name, my name to remember for all generations.”</a:t>
            </a:r>
          </a:p>
          <a:p>
            <a:r>
              <a:rPr lang="en-US" sz="2000" dirty="0" smtClean="0"/>
              <a:t>“… I did not reveal my name, Yahweh, to them.”</a:t>
            </a:r>
          </a:p>
          <a:p>
            <a:r>
              <a:rPr lang="en-US" sz="2000" dirty="0" smtClean="0"/>
              <a:t>“‘Why do you ask my name?’ the angel of the Lord replied. ‘It is too wonderful for you to understand.’”</a:t>
            </a:r>
          </a:p>
          <a:p>
            <a:r>
              <a:rPr lang="en-US" sz="2000" dirty="0" smtClean="0"/>
              <a:t>“… you are to name him Jesus …”</a:t>
            </a:r>
          </a:p>
          <a:p>
            <a:r>
              <a:rPr lang="en-US" sz="2000" dirty="0" smtClean="0"/>
              <a:t>“A name was written on him that no one understood except himself.”</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Look4.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 name="Title 2"/>
          <p:cNvSpPr txBox="1">
            <a:spLocks/>
          </p:cNvSpPr>
          <p:nvPr/>
        </p:nvSpPr>
        <p:spPr>
          <a:xfrm>
            <a:off x="228600" y="274638"/>
            <a:ext cx="4724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Fast Forward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ontent Placeholder 3"/>
          <p:cNvSpPr txBox="1">
            <a:spLocks/>
          </p:cNvSpPr>
          <p:nvPr/>
        </p:nvSpPr>
        <p:spPr>
          <a:xfrm>
            <a:off x="228600" y="1447800"/>
            <a:ext cx="4724400" cy="4114800"/>
          </a:xfrm>
          <a:prstGeom prst="rect">
            <a:avLst/>
          </a:prstGeom>
        </p:spPr>
        <p:txBody>
          <a:bodyPr>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After the flood, God told the survivors to “… be fruitful and multiply, and repopulate the earth.”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Noah’s sons and daughters-in law did have many children.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An interesting mention is made about the name and life of Shem’s great-great-grandson,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Peleg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Peleg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was born 131 years after the flood.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during his lifetime the people of the world were divided into different language groups.”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imc_mm_0839-PPT-with-CorpLook5.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 name="Title 2"/>
          <p:cNvSpPr txBox="1">
            <a:spLocks/>
          </p:cNvSpPr>
          <p:nvPr/>
        </p:nvSpPr>
        <p:spPr>
          <a:xfrm>
            <a:off x="457200" y="274638"/>
            <a:ext cx="4724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What happened?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ontent Placeholder 3"/>
          <p:cNvSpPr txBox="1">
            <a:spLocks/>
          </p:cNvSpPr>
          <p:nvPr/>
        </p:nvSpPr>
        <p:spPr>
          <a:xfrm>
            <a:off x="457200" y="1600201"/>
            <a:ext cx="4724400" cy="4114800"/>
          </a:xfrm>
          <a:prstGeom prst="rect">
            <a:avLst/>
          </a:prstGeom>
        </p:spPr>
        <p:txBody>
          <a:bodyPr>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one time all the people of the world spoke the same language and used the same words.”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 language is more likely to stay the same when its speakers all live in the same general area.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“As the people migrated to the east, they found a plain in the land of Babylonia and settled there.”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Within 340 years of the flood, people pointedly ignore God’s command to “fill the earth”.</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imc_mm_0839-PPT-with-CorpLook6.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 name="Title 2"/>
          <p:cNvSpPr txBox="1">
            <a:spLocks/>
          </p:cNvSpPr>
          <p:nvPr/>
        </p:nvSpPr>
        <p:spPr>
          <a:xfrm>
            <a:off x="3962400" y="274637"/>
            <a:ext cx="4953000" cy="11430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How did God respond?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ontent Placeholder 3"/>
          <p:cNvSpPr txBox="1">
            <a:spLocks/>
          </p:cNvSpPr>
          <p:nvPr/>
        </p:nvSpPr>
        <p:spPr>
          <a:xfrm>
            <a:off x="3962400" y="1600200"/>
            <a:ext cx="4953000" cy="4114800"/>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Look!’ he said. ‘The people are united, and they all speak the same language. After this, nothing they set out to do will be impossible for them! Come, let’s go down and confuse the people with different languages. Then they won’t be able to understand each other.’”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6,909 languages we see in the world today is the direct result of our ancestors disobeying God.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imc_mm_0839-PPT-with-CorpLook7.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 name="Title 2"/>
          <p:cNvSpPr>
            <a:spLocks noGrp="1"/>
          </p:cNvSpPr>
          <p:nvPr>
            <p:ph type="title"/>
          </p:nvPr>
        </p:nvSpPr>
        <p:spPr>
          <a:xfrm>
            <a:off x="4038600" y="274638"/>
            <a:ext cx="4648200" cy="1143000"/>
          </a:xfrm>
        </p:spPr>
        <p:txBody>
          <a:bodyPr>
            <a:normAutofit fontScale="90000"/>
          </a:bodyPr>
          <a:lstStyle/>
          <a:p>
            <a:r>
              <a:rPr lang="en-US" dirty="0" smtClean="0"/>
              <a:t>What was the result?</a:t>
            </a:r>
            <a:endParaRPr lang="en-US" dirty="0"/>
          </a:p>
        </p:txBody>
      </p:sp>
      <p:sp>
        <p:nvSpPr>
          <p:cNvPr id="8" name="Content Placeholder 3"/>
          <p:cNvSpPr>
            <a:spLocks noGrp="1"/>
          </p:cNvSpPr>
          <p:nvPr>
            <p:ph idx="1"/>
          </p:nvPr>
        </p:nvSpPr>
        <p:spPr>
          <a:xfrm>
            <a:off x="4038600" y="1600201"/>
            <a:ext cx="4648200" cy="4190999"/>
          </a:xfrm>
        </p:spPr>
        <p:txBody>
          <a:bodyPr>
            <a:normAutofit fontScale="70000" lnSpcReduction="20000"/>
          </a:bodyPr>
          <a:lstStyle/>
          <a:p>
            <a:r>
              <a:rPr lang="en-US" dirty="0" smtClean="0"/>
              <a:t>“In that way, the L</a:t>
            </a:r>
            <a:r>
              <a:rPr lang="en-US" cap="small" dirty="0" smtClean="0"/>
              <a:t>ord</a:t>
            </a:r>
            <a:r>
              <a:rPr lang="en-US" dirty="0" smtClean="0"/>
              <a:t> scattered them all over the world, and they stopped building the city. That is why the city was called Babel, because that is where the L</a:t>
            </a:r>
            <a:r>
              <a:rPr lang="en-US" cap="small" dirty="0" smtClean="0"/>
              <a:t>ord</a:t>
            </a:r>
            <a:r>
              <a:rPr lang="en-US" dirty="0" smtClean="0"/>
              <a:t> confused the people with different languages.”</a:t>
            </a:r>
          </a:p>
          <a:p>
            <a:r>
              <a:rPr lang="en-US" dirty="0" smtClean="0"/>
              <a:t>When people are separated from contact, their language tends to change over time.</a:t>
            </a:r>
          </a:p>
          <a:p>
            <a:r>
              <a:rPr lang="en-US" dirty="0" smtClean="0"/>
              <a:t>God kick-started this process by immediately creating perhaps 52+ languages on the spot.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c_mm_0839-PPT-with-CorpLook1.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 name="Title 2"/>
          <p:cNvSpPr txBox="1">
            <a:spLocks/>
          </p:cNvSpPr>
          <p:nvPr/>
        </p:nvSpPr>
        <p:spPr>
          <a:xfrm>
            <a:off x="304800" y="274638"/>
            <a:ext cx="51054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How does this affect us today?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ontent Placeholder 3"/>
          <p:cNvSpPr txBox="1">
            <a:spLocks/>
          </p:cNvSpPr>
          <p:nvPr/>
        </p:nvSpPr>
        <p:spPr>
          <a:xfrm>
            <a:off x="304800" y="1600201"/>
            <a:ext cx="5105400" cy="4114799"/>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the Good News must first be preached to all nations.”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go and make disciples of all the nations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 you read as “nations” is translated from the same word that gives us “ethnic”.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This word conveys the sense of distinct groups of people who have their own language and culture.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We have to find them </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all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TotalTime>
  <Words>2214</Words>
  <Application>Microsoft Office PowerPoint</Application>
  <PresentationFormat>On-screen Show (4:3)</PresentationFormat>
  <Paragraphs>166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God as Creator</vt:lpstr>
      <vt:lpstr>Words and Names</vt:lpstr>
      <vt:lpstr>More than a Word</vt:lpstr>
      <vt:lpstr>More than a Name</vt:lpstr>
      <vt:lpstr>Slide 5</vt:lpstr>
      <vt:lpstr>Slide 6</vt:lpstr>
      <vt:lpstr>Slide 7</vt:lpstr>
      <vt:lpstr>What was the result?</vt:lpstr>
      <vt:lpstr>Slide 9</vt:lpstr>
      <vt:lpstr>How does it all end?</vt:lpstr>
      <vt:lpstr>Slide 11</vt:lpstr>
    </vt:vector>
  </TitlesOfParts>
  <Company>Genco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&amp; Katherine Liddle</dc:creator>
  <cp:lastModifiedBy>David &amp; Katherine Liddle</cp:lastModifiedBy>
  <cp:revision>79</cp:revision>
  <dcterms:created xsi:type="dcterms:W3CDTF">2011-03-02T22:47:53Z</dcterms:created>
  <dcterms:modified xsi:type="dcterms:W3CDTF">2011-03-17T19:02:03Z</dcterms:modified>
</cp:coreProperties>
</file>